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70" r:id="rId11"/>
    <p:sldId id="271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83"/>
    <p:restoredTop sz="91401"/>
  </p:normalViewPr>
  <p:slideViewPr>
    <p:cSldViewPr snapToGrid="0" snapToObjects="1">
      <p:cViewPr>
        <p:scale>
          <a:sx n="259" d="100"/>
          <a:sy n="259" d="100"/>
        </p:scale>
        <p:origin x="-376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jp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48982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81531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33067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22094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9198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2088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18556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43827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3178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81896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15566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14079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685800" y="1597860"/>
            <a:ext cx="7771800" cy="1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457200" y="120339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1600"/>
              </a:spcBef>
              <a:spcAft>
                <a:spcPts val="160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tiff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YTP Controller – Part 2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71" name="Shape 71"/>
          <p:cNvSpPr txBox="1">
            <a:spLocks noGrp="1"/>
          </p:cNvSpPr>
          <p:nvPr>
            <p:ph type="subTitle" idx="1"/>
          </p:nvPr>
        </p:nvSpPr>
        <p:spPr>
          <a:xfrm>
            <a:off x="318175" y="2796355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FEF"/>
                </a:solidFill>
              </a:rPr>
              <a:t>Mar</a:t>
            </a:r>
            <a:r>
              <a:rPr lang="en" sz="1800" dirty="0">
                <a:solidFill>
                  <a:srgbClr val="EFEFEF"/>
                </a:solidFill>
              </a:rPr>
              <a:t> 2018</a:t>
            </a:r>
            <a:endParaRPr dirty="0">
              <a:solidFill>
                <a:srgbClr val="EFEFEF"/>
              </a:solidFill>
            </a:endParaRPr>
          </a:p>
        </p:txBody>
      </p:sp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8CD703-6281-EB43-AAC7-325FEF5C8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6832" y="-44245"/>
            <a:ext cx="5030672" cy="47350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3160EC-AC35-764C-B46A-69000557E2CB}"/>
              </a:ext>
            </a:extLst>
          </p:cNvPr>
          <p:cNvSpPr txBox="1"/>
          <p:nvPr/>
        </p:nvSpPr>
        <p:spPr>
          <a:xfrm>
            <a:off x="6313997" y="383059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8233C4-D81E-484C-90B7-781117E3294A}"/>
              </a:ext>
            </a:extLst>
          </p:cNvPr>
          <p:cNvSpPr txBox="1"/>
          <p:nvPr/>
        </p:nvSpPr>
        <p:spPr>
          <a:xfrm>
            <a:off x="6313997" y="591064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HIGH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476A49-6090-434B-8851-07435F99EF80}"/>
              </a:ext>
            </a:extLst>
          </p:cNvPr>
          <p:cNvSpPr txBox="1"/>
          <p:nvPr/>
        </p:nvSpPr>
        <p:spPr>
          <a:xfrm>
            <a:off x="5146589" y="2441943"/>
            <a:ext cx="266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digitalRead(2) = ?</a:t>
            </a:r>
          </a:p>
        </p:txBody>
      </p:sp>
    </p:spTree>
    <p:extLst>
      <p:ext uri="{BB962C8B-B14F-4D97-AF65-F5344CB8AC3E}">
        <p14:creationId xmlns:p14="http://schemas.microsoft.com/office/powerpoint/2010/main" val="1930309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8CD703-6281-EB43-AAC7-325FEF5C8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965" y="184514"/>
            <a:ext cx="3477796" cy="327342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C28112B-D768-0E40-BF19-0175F01613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7758145">
            <a:off x="5938377" y="2595715"/>
            <a:ext cx="455050" cy="910099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29623876-4F2E-0649-A192-F5E1A4F5B6BC}"/>
              </a:ext>
            </a:extLst>
          </p:cNvPr>
          <p:cNvSpPr/>
          <p:nvPr/>
        </p:nvSpPr>
        <p:spPr>
          <a:xfrm>
            <a:off x="4739148" y="412955"/>
            <a:ext cx="1091381" cy="2359743"/>
          </a:xfrm>
          <a:custGeom>
            <a:avLst/>
            <a:gdLst>
              <a:gd name="connsiteX0" fmla="*/ 452284 w 452284"/>
              <a:gd name="connsiteY0" fmla="*/ 2236839 h 2236839"/>
              <a:gd name="connsiteX1" fmla="*/ 427703 w 452284"/>
              <a:gd name="connsiteY1" fmla="*/ 2197510 h 2236839"/>
              <a:gd name="connsiteX2" fmla="*/ 408039 w 452284"/>
              <a:gd name="connsiteY2" fmla="*/ 2158181 h 2236839"/>
              <a:gd name="connsiteX3" fmla="*/ 373626 w 452284"/>
              <a:gd name="connsiteY3" fmla="*/ 2104103 h 2236839"/>
              <a:gd name="connsiteX4" fmla="*/ 358878 w 452284"/>
              <a:gd name="connsiteY4" fmla="*/ 2059858 h 2236839"/>
              <a:gd name="connsiteX5" fmla="*/ 353961 w 452284"/>
              <a:gd name="connsiteY5" fmla="*/ 2045110 h 2236839"/>
              <a:gd name="connsiteX6" fmla="*/ 349045 w 452284"/>
              <a:gd name="connsiteY6" fmla="*/ 2015613 h 2236839"/>
              <a:gd name="connsiteX7" fmla="*/ 334297 w 452284"/>
              <a:gd name="connsiteY7" fmla="*/ 1966452 h 2236839"/>
              <a:gd name="connsiteX8" fmla="*/ 329381 w 452284"/>
              <a:gd name="connsiteY8" fmla="*/ 1946787 h 2236839"/>
              <a:gd name="connsiteX9" fmla="*/ 314632 w 452284"/>
              <a:gd name="connsiteY9" fmla="*/ 1902542 h 2236839"/>
              <a:gd name="connsiteX10" fmla="*/ 309716 w 452284"/>
              <a:gd name="connsiteY10" fmla="*/ 1887794 h 2236839"/>
              <a:gd name="connsiteX11" fmla="*/ 304800 w 452284"/>
              <a:gd name="connsiteY11" fmla="*/ 1868129 h 2236839"/>
              <a:gd name="connsiteX12" fmla="*/ 294968 w 452284"/>
              <a:gd name="connsiteY12" fmla="*/ 1818968 h 2236839"/>
              <a:gd name="connsiteX13" fmla="*/ 290052 w 452284"/>
              <a:gd name="connsiteY13" fmla="*/ 1804219 h 2236839"/>
              <a:gd name="connsiteX14" fmla="*/ 285136 w 452284"/>
              <a:gd name="connsiteY14" fmla="*/ 1759974 h 2236839"/>
              <a:gd name="connsiteX15" fmla="*/ 265471 w 452284"/>
              <a:gd name="connsiteY15" fmla="*/ 1632155 h 2236839"/>
              <a:gd name="connsiteX16" fmla="*/ 260555 w 452284"/>
              <a:gd name="connsiteY16" fmla="*/ 1607574 h 2236839"/>
              <a:gd name="connsiteX17" fmla="*/ 250723 w 452284"/>
              <a:gd name="connsiteY17" fmla="*/ 1504336 h 2236839"/>
              <a:gd name="connsiteX18" fmla="*/ 245807 w 452284"/>
              <a:gd name="connsiteY18" fmla="*/ 1455174 h 2236839"/>
              <a:gd name="connsiteX19" fmla="*/ 240890 w 452284"/>
              <a:gd name="connsiteY19" fmla="*/ 1430594 h 2236839"/>
              <a:gd name="connsiteX20" fmla="*/ 231058 w 452284"/>
              <a:gd name="connsiteY20" fmla="*/ 1396181 h 2236839"/>
              <a:gd name="connsiteX21" fmla="*/ 226142 w 452284"/>
              <a:gd name="connsiteY21" fmla="*/ 1366684 h 2236839"/>
              <a:gd name="connsiteX22" fmla="*/ 211394 w 452284"/>
              <a:gd name="connsiteY22" fmla="*/ 1302774 h 2236839"/>
              <a:gd name="connsiteX23" fmla="*/ 201561 w 452284"/>
              <a:gd name="connsiteY23" fmla="*/ 1268361 h 2236839"/>
              <a:gd name="connsiteX24" fmla="*/ 191729 w 452284"/>
              <a:gd name="connsiteY24" fmla="*/ 1184787 h 2236839"/>
              <a:gd name="connsiteX25" fmla="*/ 181897 w 452284"/>
              <a:gd name="connsiteY25" fmla="*/ 978310 h 2236839"/>
              <a:gd name="connsiteX26" fmla="*/ 167149 w 452284"/>
              <a:gd name="connsiteY26" fmla="*/ 894736 h 2236839"/>
              <a:gd name="connsiteX27" fmla="*/ 157316 w 452284"/>
              <a:gd name="connsiteY27" fmla="*/ 865239 h 2236839"/>
              <a:gd name="connsiteX28" fmla="*/ 142568 w 452284"/>
              <a:gd name="connsiteY28" fmla="*/ 771832 h 2236839"/>
              <a:gd name="connsiteX29" fmla="*/ 137652 w 452284"/>
              <a:gd name="connsiteY29" fmla="*/ 747252 h 2236839"/>
              <a:gd name="connsiteX30" fmla="*/ 132736 w 452284"/>
              <a:gd name="connsiteY30" fmla="*/ 732503 h 2236839"/>
              <a:gd name="connsiteX31" fmla="*/ 117987 w 452284"/>
              <a:gd name="connsiteY31" fmla="*/ 653845 h 2236839"/>
              <a:gd name="connsiteX32" fmla="*/ 113071 w 452284"/>
              <a:gd name="connsiteY32" fmla="*/ 619432 h 2236839"/>
              <a:gd name="connsiteX33" fmla="*/ 108155 w 452284"/>
              <a:gd name="connsiteY33" fmla="*/ 604684 h 2236839"/>
              <a:gd name="connsiteX34" fmla="*/ 103239 w 452284"/>
              <a:gd name="connsiteY34" fmla="*/ 585019 h 2236839"/>
              <a:gd name="connsiteX35" fmla="*/ 93407 w 452284"/>
              <a:gd name="connsiteY35" fmla="*/ 555523 h 2236839"/>
              <a:gd name="connsiteX36" fmla="*/ 88490 w 452284"/>
              <a:gd name="connsiteY36" fmla="*/ 540774 h 2236839"/>
              <a:gd name="connsiteX37" fmla="*/ 83574 w 452284"/>
              <a:gd name="connsiteY37" fmla="*/ 481781 h 2236839"/>
              <a:gd name="connsiteX38" fmla="*/ 78658 w 452284"/>
              <a:gd name="connsiteY38" fmla="*/ 452284 h 2236839"/>
              <a:gd name="connsiteX39" fmla="*/ 68826 w 452284"/>
              <a:gd name="connsiteY39" fmla="*/ 388374 h 2236839"/>
              <a:gd name="connsiteX40" fmla="*/ 63910 w 452284"/>
              <a:gd name="connsiteY40" fmla="*/ 368710 h 2236839"/>
              <a:gd name="connsiteX41" fmla="*/ 54078 w 452284"/>
              <a:gd name="connsiteY41" fmla="*/ 339213 h 2236839"/>
              <a:gd name="connsiteX42" fmla="*/ 49161 w 452284"/>
              <a:gd name="connsiteY42" fmla="*/ 314632 h 2236839"/>
              <a:gd name="connsiteX43" fmla="*/ 44245 w 452284"/>
              <a:gd name="connsiteY43" fmla="*/ 299884 h 2236839"/>
              <a:gd name="connsiteX44" fmla="*/ 39329 w 452284"/>
              <a:gd name="connsiteY44" fmla="*/ 280219 h 2236839"/>
              <a:gd name="connsiteX45" fmla="*/ 44245 w 452284"/>
              <a:gd name="connsiteY45" fmla="*/ 196645 h 2236839"/>
              <a:gd name="connsiteX46" fmla="*/ 49161 w 452284"/>
              <a:gd name="connsiteY46" fmla="*/ 176981 h 2236839"/>
              <a:gd name="connsiteX47" fmla="*/ 58994 w 452284"/>
              <a:gd name="connsiteY47" fmla="*/ 147484 h 2236839"/>
              <a:gd name="connsiteX48" fmla="*/ 54078 w 452284"/>
              <a:gd name="connsiteY48" fmla="*/ 113071 h 2236839"/>
              <a:gd name="connsiteX49" fmla="*/ 49161 w 452284"/>
              <a:gd name="connsiteY49" fmla="*/ 24581 h 2236839"/>
              <a:gd name="connsiteX50" fmla="*/ 44245 w 452284"/>
              <a:gd name="connsiteY50" fmla="*/ 9832 h 2236839"/>
              <a:gd name="connsiteX51" fmla="*/ 29497 w 452284"/>
              <a:gd name="connsiteY51" fmla="*/ 0 h 2236839"/>
              <a:gd name="connsiteX52" fmla="*/ 0 w 452284"/>
              <a:gd name="connsiteY52" fmla="*/ 9832 h 2236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452284" h="2236839">
                <a:moveTo>
                  <a:pt x="452284" y="2236839"/>
                </a:moveTo>
                <a:cubicBezTo>
                  <a:pt x="444090" y="2223729"/>
                  <a:pt x="435282" y="2210984"/>
                  <a:pt x="427703" y="2197510"/>
                </a:cubicBezTo>
                <a:cubicBezTo>
                  <a:pt x="420517" y="2184735"/>
                  <a:pt x="416169" y="2170377"/>
                  <a:pt x="408039" y="2158181"/>
                </a:cubicBezTo>
                <a:cubicBezTo>
                  <a:pt x="399518" y="2145399"/>
                  <a:pt x="375471" y="2109639"/>
                  <a:pt x="373626" y="2104103"/>
                </a:cubicBezTo>
                <a:lnTo>
                  <a:pt x="358878" y="2059858"/>
                </a:lnTo>
                <a:lnTo>
                  <a:pt x="353961" y="2045110"/>
                </a:lnTo>
                <a:cubicBezTo>
                  <a:pt x="352322" y="2035278"/>
                  <a:pt x="351000" y="2025387"/>
                  <a:pt x="349045" y="2015613"/>
                </a:cubicBezTo>
                <a:cubicBezTo>
                  <a:pt x="341240" y="1976589"/>
                  <a:pt x="346841" y="2016631"/>
                  <a:pt x="334297" y="1966452"/>
                </a:cubicBezTo>
                <a:cubicBezTo>
                  <a:pt x="332658" y="1959897"/>
                  <a:pt x="331322" y="1953259"/>
                  <a:pt x="329381" y="1946787"/>
                </a:cubicBezTo>
                <a:cubicBezTo>
                  <a:pt x="329352" y="1946690"/>
                  <a:pt x="317106" y="1909964"/>
                  <a:pt x="314632" y="1902542"/>
                </a:cubicBezTo>
                <a:cubicBezTo>
                  <a:pt x="312993" y="1897626"/>
                  <a:pt x="310973" y="1892821"/>
                  <a:pt x="309716" y="1887794"/>
                </a:cubicBezTo>
                <a:cubicBezTo>
                  <a:pt x="308077" y="1881239"/>
                  <a:pt x="306216" y="1874736"/>
                  <a:pt x="304800" y="1868129"/>
                </a:cubicBezTo>
                <a:cubicBezTo>
                  <a:pt x="301299" y="1851788"/>
                  <a:pt x="300252" y="1834822"/>
                  <a:pt x="294968" y="1818968"/>
                </a:cubicBezTo>
                <a:lnTo>
                  <a:pt x="290052" y="1804219"/>
                </a:lnTo>
                <a:cubicBezTo>
                  <a:pt x="288413" y="1789471"/>
                  <a:pt x="287055" y="1774688"/>
                  <a:pt x="285136" y="1759974"/>
                </a:cubicBezTo>
                <a:cubicBezTo>
                  <a:pt x="281596" y="1732833"/>
                  <a:pt x="271274" y="1661173"/>
                  <a:pt x="265471" y="1632155"/>
                </a:cubicBezTo>
                <a:lnTo>
                  <a:pt x="260555" y="1607574"/>
                </a:lnTo>
                <a:cubicBezTo>
                  <a:pt x="252519" y="1511144"/>
                  <a:pt x="259237" y="1585225"/>
                  <a:pt x="250723" y="1504336"/>
                </a:cubicBezTo>
                <a:cubicBezTo>
                  <a:pt x="248999" y="1487957"/>
                  <a:pt x="247984" y="1471499"/>
                  <a:pt x="245807" y="1455174"/>
                </a:cubicBezTo>
                <a:cubicBezTo>
                  <a:pt x="244703" y="1446892"/>
                  <a:pt x="242917" y="1438700"/>
                  <a:pt x="240890" y="1430594"/>
                </a:cubicBezTo>
                <a:cubicBezTo>
                  <a:pt x="231525" y="1393136"/>
                  <a:pt x="240246" y="1442123"/>
                  <a:pt x="231058" y="1396181"/>
                </a:cubicBezTo>
                <a:cubicBezTo>
                  <a:pt x="229103" y="1386407"/>
                  <a:pt x="227925" y="1376491"/>
                  <a:pt x="226142" y="1366684"/>
                </a:cubicBezTo>
                <a:cubicBezTo>
                  <a:pt x="221098" y="1338940"/>
                  <a:pt x="219174" y="1333895"/>
                  <a:pt x="211394" y="1302774"/>
                </a:cubicBezTo>
                <a:cubicBezTo>
                  <a:pt x="205222" y="1278084"/>
                  <a:pt x="208614" y="1289519"/>
                  <a:pt x="201561" y="1268361"/>
                </a:cubicBezTo>
                <a:cubicBezTo>
                  <a:pt x="197637" y="1240894"/>
                  <a:pt x="193078" y="1212435"/>
                  <a:pt x="191729" y="1184787"/>
                </a:cubicBezTo>
                <a:cubicBezTo>
                  <a:pt x="184624" y="1039136"/>
                  <a:pt x="191986" y="1074159"/>
                  <a:pt x="181897" y="978310"/>
                </a:cubicBezTo>
                <a:cubicBezTo>
                  <a:pt x="178954" y="950349"/>
                  <a:pt x="175268" y="921799"/>
                  <a:pt x="167149" y="894736"/>
                </a:cubicBezTo>
                <a:cubicBezTo>
                  <a:pt x="164171" y="884809"/>
                  <a:pt x="157316" y="865239"/>
                  <a:pt x="157316" y="865239"/>
                </a:cubicBezTo>
                <a:cubicBezTo>
                  <a:pt x="152992" y="834970"/>
                  <a:pt x="148436" y="801171"/>
                  <a:pt x="142568" y="771832"/>
                </a:cubicBezTo>
                <a:cubicBezTo>
                  <a:pt x="140929" y="763639"/>
                  <a:pt x="139678" y="755358"/>
                  <a:pt x="137652" y="747252"/>
                </a:cubicBezTo>
                <a:cubicBezTo>
                  <a:pt x="136395" y="742224"/>
                  <a:pt x="133901" y="737553"/>
                  <a:pt x="132736" y="732503"/>
                </a:cubicBezTo>
                <a:cubicBezTo>
                  <a:pt x="127537" y="709977"/>
                  <a:pt x="121720" y="678109"/>
                  <a:pt x="117987" y="653845"/>
                </a:cubicBezTo>
                <a:cubicBezTo>
                  <a:pt x="116225" y="642392"/>
                  <a:pt x="115343" y="630794"/>
                  <a:pt x="113071" y="619432"/>
                </a:cubicBezTo>
                <a:cubicBezTo>
                  <a:pt x="112055" y="614351"/>
                  <a:pt x="109579" y="609667"/>
                  <a:pt x="108155" y="604684"/>
                </a:cubicBezTo>
                <a:cubicBezTo>
                  <a:pt x="106299" y="598187"/>
                  <a:pt x="105180" y="591491"/>
                  <a:pt x="103239" y="585019"/>
                </a:cubicBezTo>
                <a:cubicBezTo>
                  <a:pt x="100261" y="575092"/>
                  <a:pt x="96684" y="565355"/>
                  <a:pt x="93407" y="555523"/>
                </a:cubicBezTo>
                <a:lnTo>
                  <a:pt x="88490" y="540774"/>
                </a:lnTo>
                <a:cubicBezTo>
                  <a:pt x="86851" y="521110"/>
                  <a:pt x="85753" y="501393"/>
                  <a:pt x="83574" y="481781"/>
                </a:cubicBezTo>
                <a:cubicBezTo>
                  <a:pt x="82473" y="471874"/>
                  <a:pt x="80174" y="462136"/>
                  <a:pt x="78658" y="452284"/>
                </a:cubicBezTo>
                <a:cubicBezTo>
                  <a:pt x="75510" y="431823"/>
                  <a:pt x="72913" y="408810"/>
                  <a:pt x="68826" y="388374"/>
                </a:cubicBezTo>
                <a:cubicBezTo>
                  <a:pt x="67501" y="381749"/>
                  <a:pt x="65851" y="375181"/>
                  <a:pt x="63910" y="368710"/>
                </a:cubicBezTo>
                <a:cubicBezTo>
                  <a:pt x="60932" y="358783"/>
                  <a:pt x="56111" y="349376"/>
                  <a:pt x="54078" y="339213"/>
                </a:cubicBezTo>
                <a:cubicBezTo>
                  <a:pt x="52439" y="331019"/>
                  <a:pt x="51188" y="322738"/>
                  <a:pt x="49161" y="314632"/>
                </a:cubicBezTo>
                <a:cubicBezTo>
                  <a:pt x="47904" y="309605"/>
                  <a:pt x="45669" y="304867"/>
                  <a:pt x="44245" y="299884"/>
                </a:cubicBezTo>
                <a:cubicBezTo>
                  <a:pt x="42389" y="293387"/>
                  <a:pt x="40968" y="286774"/>
                  <a:pt x="39329" y="280219"/>
                </a:cubicBezTo>
                <a:cubicBezTo>
                  <a:pt x="40968" y="252361"/>
                  <a:pt x="41599" y="224425"/>
                  <a:pt x="44245" y="196645"/>
                </a:cubicBezTo>
                <a:cubicBezTo>
                  <a:pt x="44886" y="189919"/>
                  <a:pt x="47219" y="183452"/>
                  <a:pt x="49161" y="176981"/>
                </a:cubicBezTo>
                <a:cubicBezTo>
                  <a:pt x="52139" y="167054"/>
                  <a:pt x="58994" y="147484"/>
                  <a:pt x="58994" y="147484"/>
                </a:cubicBezTo>
                <a:cubicBezTo>
                  <a:pt x="57355" y="136013"/>
                  <a:pt x="55002" y="124622"/>
                  <a:pt x="54078" y="113071"/>
                </a:cubicBezTo>
                <a:cubicBezTo>
                  <a:pt x="51722" y="83623"/>
                  <a:pt x="51962" y="53990"/>
                  <a:pt x="49161" y="24581"/>
                </a:cubicBezTo>
                <a:cubicBezTo>
                  <a:pt x="48670" y="19422"/>
                  <a:pt x="47482" y="13879"/>
                  <a:pt x="44245" y="9832"/>
                </a:cubicBezTo>
                <a:cubicBezTo>
                  <a:pt x="40554" y="5218"/>
                  <a:pt x="34413" y="3277"/>
                  <a:pt x="29497" y="0"/>
                </a:cubicBezTo>
                <a:cubicBezTo>
                  <a:pt x="2644" y="5370"/>
                  <a:pt x="10825" y="-993"/>
                  <a:pt x="0" y="9832"/>
                </a:cubicBez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7C6BA09-2C58-2949-AD07-F192B3B20C5A}"/>
              </a:ext>
            </a:extLst>
          </p:cNvPr>
          <p:cNvSpPr/>
          <p:nvPr/>
        </p:nvSpPr>
        <p:spPr>
          <a:xfrm>
            <a:off x="3475704" y="1858297"/>
            <a:ext cx="2271252" cy="1052051"/>
          </a:xfrm>
          <a:custGeom>
            <a:avLst/>
            <a:gdLst>
              <a:gd name="connsiteX0" fmla="*/ 1489587 w 1489587"/>
              <a:gd name="connsiteY0" fmla="*/ 235974 h 255638"/>
              <a:gd name="connsiteX1" fmla="*/ 1327355 w 1489587"/>
              <a:gd name="connsiteY1" fmla="*/ 201561 h 255638"/>
              <a:gd name="connsiteX2" fmla="*/ 1263445 w 1489587"/>
              <a:gd name="connsiteY2" fmla="*/ 191729 h 255638"/>
              <a:gd name="connsiteX3" fmla="*/ 1091380 w 1489587"/>
              <a:gd name="connsiteY3" fmla="*/ 186813 h 255638"/>
              <a:gd name="connsiteX4" fmla="*/ 845574 w 1489587"/>
              <a:gd name="connsiteY4" fmla="*/ 186813 h 255638"/>
              <a:gd name="connsiteX5" fmla="*/ 825909 w 1489587"/>
              <a:gd name="connsiteY5" fmla="*/ 191729 h 255638"/>
              <a:gd name="connsiteX6" fmla="*/ 722671 w 1489587"/>
              <a:gd name="connsiteY6" fmla="*/ 196645 h 255638"/>
              <a:gd name="connsiteX7" fmla="*/ 604684 w 1489587"/>
              <a:gd name="connsiteY7" fmla="*/ 206477 h 255638"/>
              <a:gd name="connsiteX8" fmla="*/ 540774 w 1489587"/>
              <a:gd name="connsiteY8" fmla="*/ 216309 h 255638"/>
              <a:gd name="connsiteX9" fmla="*/ 506361 w 1489587"/>
              <a:gd name="connsiteY9" fmla="*/ 221225 h 255638"/>
              <a:gd name="connsiteX10" fmla="*/ 457200 w 1489587"/>
              <a:gd name="connsiteY10" fmla="*/ 231058 h 255638"/>
              <a:gd name="connsiteX11" fmla="*/ 408038 w 1489587"/>
              <a:gd name="connsiteY11" fmla="*/ 235974 h 255638"/>
              <a:gd name="connsiteX12" fmla="*/ 339213 w 1489587"/>
              <a:gd name="connsiteY12" fmla="*/ 245806 h 255638"/>
              <a:gd name="connsiteX13" fmla="*/ 309716 w 1489587"/>
              <a:gd name="connsiteY13" fmla="*/ 250722 h 255638"/>
              <a:gd name="connsiteX14" fmla="*/ 240890 w 1489587"/>
              <a:gd name="connsiteY14" fmla="*/ 255638 h 255638"/>
              <a:gd name="connsiteX15" fmla="*/ 78658 w 1489587"/>
              <a:gd name="connsiteY15" fmla="*/ 245806 h 255638"/>
              <a:gd name="connsiteX16" fmla="*/ 63909 w 1489587"/>
              <a:gd name="connsiteY16" fmla="*/ 240890 h 255638"/>
              <a:gd name="connsiteX17" fmla="*/ 54077 w 1489587"/>
              <a:gd name="connsiteY17" fmla="*/ 132735 h 255638"/>
              <a:gd name="connsiteX18" fmla="*/ 44245 w 1489587"/>
              <a:gd name="connsiteY18" fmla="*/ 103238 h 255638"/>
              <a:gd name="connsiteX19" fmla="*/ 39329 w 1489587"/>
              <a:gd name="connsiteY19" fmla="*/ 88490 h 255638"/>
              <a:gd name="connsiteX20" fmla="*/ 19664 w 1489587"/>
              <a:gd name="connsiteY20" fmla="*/ 44245 h 255638"/>
              <a:gd name="connsiteX21" fmla="*/ 14748 w 1489587"/>
              <a:gd name="connsiteY21" fmla="*/ 29496 h 255638"/>
              <a:gd name="connsiteX22" fmla="*/ 4916 w 1489587"/>
              <a:gd name="connsiteY22" fmla="*/ 14748 h 255638"/>
              <a:gd name="connsiteX23" fmla="*/ 0 w 1489587"/>
              <a:gd name="connsiteY23" fmla="*/ 0 h 25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489587" h="255638">
                <a:moveTo>
                  <a:pt x="1489587" y="235974"/>
                </a:moveTo>
                <a:lnTo>
                  <a:pt x="1327355" y="201561"/>
                </a:lnTo>
                <a:cubicBezTo>
                  <a:pt x="1295479" y="194669"/>
                  <a:pt x="1309606" y="193827"/>
                  <a:pt x="1263445" y="191729"/>
                </a:cubicBezTo>
                <a:cubicBezTo>
                  <a:pt x="1206126" y="189124"/>
                  <a:pt x="1148735" y="188452"/>
                  <a:pt x="1091380" y="186813"/>
                </a:cubicBezTo>
                <a:cubicBezTo>
                  <a:pt x="984501" y="176123"/>
                  <a:pt x="1028720" y="178488"/>
                  <a:pt x="845574" y="186813"/>
                </a:cubicBezTo>
                <a:cubicBezTo>
                  <a:pt x="838824" y="187120"/>
                  <a:pt x="832644" y="191190"/>
                  <a:pt x="825909" y="191729"/>
                </a:cubicBezTo>
                <a:cubicBezTo>
                  <a:pt x="791567" y="194476"/>
                  <a:pt x="757084" y="195006"/>
                  <a:pt x="722671" y="196645"/>
                </a:cubicBezTo>
                <a:cubicBezTo>
                  <a:pt x="668210" y="210260"/>
                  <a:pt x="724133" y="197629"/>
                  <a:pt x="604684" y="206477"/>
                </a:cubicBezTo>
                <a:cubicBezTo>
                  <a:pt x="590938" y="207495"/>
                  <a:pt x="555433" y="214054"/>
                  <a:pt x="540774" y="216309"/>
                </a:cubicBezTo>
                <a:cubicBezTo>
                  <a:pt x="529321" y="218071"/>
                  <a:pt x="517772" y="219211"/>
                  <a:pt x="506361" y="221225"/>
                </a:cubicBezTo>
                <a:cubicBezTo>
                  <a:pt x="489904" y="224129"/>
                  <a:pt x="473829" y="229395"/>
                  <a:pt x="457200" y="231058"/>
                </a:cubicBezTo>
                <a:lnTo>
                  <a:pt x="408038" y="235974"/>
                </a:lnTo>
                <a:cubicBezTo>
                  <a:pt x="367812" y="246031"/>
                  <a:pt x="406273" y="237424"/>
                  <a:pt x="339213" y="245806"/>
                </a:cubicBezTo>
                <a:cubicBezTo>
                  <a:pt x="329322" y="247042"/>
                  <a:pt x="319634" y="249730"/>
                  <a:pt x="309716" y="250722"/>
                </a:cubicBezTo>
                <a:cubicBezTo>
                  <a:pt x="286830" y="253011"/>
                  <a:pt x="263832" y="253999"/>
                  <a:pt x="240890" y="255638"/>
                </a:cubicBezTo>
                <a:cubicBezTo>
                  <a:pt x="201225" y="254112"/>
                  <a:pt x="128177" y="255709"/>
                  <a:pt x="78658" y="245806"/>
                </a:cubicBezTo>
                <a:cubicBezTo>
                  <a:pt x="73576" y="244790"/>
                  <a:pt x="68825" y="242529"/>
                  <a:pt x="63909" y="240890"/>
                </a:cubicBezTo>
                <a:cubicBezTo>
                  <a:pt x="47409" y="191390"/>
                  <a:pt x="69642" y="262446"/>
                  <a:pt x="54077" y="132735"/>
                </a:cubicBezTo>
                <a:cubicBezTo>
                  <a:pt x="52842" y="122445"/>
                  <a:pt x="47522" y="113070"/>
                  <a:pt x="44245" y="103238"/>
                </a:cubicBezTo>
                <a:cubicBezTo>
                  <a:pt x="42606" y="98322"/>
                  <a:pt x="42203" y="92802"/>
                  <a:pt x="39329" y="88490"/>
                </a:cubicBezTo>
                <a:cubicBezTo>
                  <a:pt x="23749" y="65119"/>
                  <a:pt x="31364" y="79345"/>
                  <a:pt x="19664" y="44245"/>
                </a:cubicBezTo>
                <a:cubicBezTo>
                  <a:pt x="18025" y="39329"/>
                  <a:pt x="17623" y="33808"/>
                  <a:pt x="14748" y="29496"/>
                </a:cubicBezTo>
                <a:cubicBezTo>
                  <a:pt x="11471" y="24580"/>
                  <a:pt x="7558" y="20033"/>
                  <a:pt x="4916" y="14748"/>
                </a:cubicBezTo>
                <a:cubicBezTo>
                  <a:pt x="2599" y="10113"/>
                  <a:pt x="0" y="0"/>
                  <a:pt x="0" y="0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808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7DAEDB6-08E0-274A-A088-6738D40CC6E7}"/>
              </a:ext>
            </a:extLst>
          </p:cNvPr>
          <p:cNvSpPr txBox="1"/>
          <p:nvPr/>
        </p:nvSpPr>
        <p:spPr>
          <a:xfrm>
            <a:off x="2953265" y="407773"/>
            <a:ext cx="28472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Run the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93C7AF-1826-9B44-BB0C-97F11AFBD7DB}"/>
              </a:ext>
            </a:extLst>
          </p:cNvPr>
          <p:cNvSpPr txBox="1"/>
          <p:nvPr/>
        </p:nvSpPr>
        <p:spPr>
          <a:xfrm>
            <a:off x="1649222" y="1816442"/>
            <a:ext cx="609012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Open the ‘button-test’ sketch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Upload the sketch to your Arduino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Open the Serial Monitor (Tools -&gt; Serial Monitor)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Set the speed to 9600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Press the button – what happens in the Serial Monitor?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4019395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2A1002F-E8B0-4B40-9684-1E591D1698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402" y="1044147"/>
            <a:ext cx="2722090" cy="2722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60EB71-4776-F948-8AEC-6BB0648482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3495" y="393185"/>
            <a:ext cx="3429000" cy="2108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305A66-1B89-D540-BF84-D8E3995EDC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3495" y="2617144"/>
            <a:ext cx="2456506" cy="24565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AC600E1-E60B-6449-8357-3CDC4DF07F58}"/>
              </a:ext>
            </a:extLst>
          </p:cNvPr>
          <p:cNvSpPr txBox="1"/>
          <p:nvPr/>
        </p:nvSpPr>
        <p:spPr>
          <a:xfrm>
            <a:off x="327328" y="393185"/>
            <a:ext cx="29193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Arduino Lilypad</a:t>
            </a:r>
          </a:p>
        </p:txBody>
      </p:sp>
    </p:spTree>
    <p:extLst>
      <p:ext uri="{BB962C8B-B14F-4D97-AF65-F5344CB8AC3E}">
        <p14:creationId xmlns:p14="http://schemas.microsoft.com/office/powerpoint/2010/main" val="5279086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8A27F63-71D2-1A48-A90D-FA25238BF9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3700" y="1330754"/>
            <a:ext cx="2616200" cy="254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74E9AC-3D5F-AA42-ACED-92AC719CA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659" y="1346886"/>
            <a:ext cx="3175189" cy="25238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28C6F0-48D3-6E45-9743-495095E72DAB}"/>
              </a:ext>
            </a:extLst>
          </p:cNvPr>
          <p:cNvSpPr txBox="1"/>
          <p:nvPr/>
        </p:nvSpPr>
        <p:spPr>
          <a:xfrm>
            <a:off x="327328" y="393185"/>
            <a:ext cx="2560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Arduino Nano</a:t>
            </a:r>
          </a:p>
        </p:txBody>
      </p:sp>
    </p:spTree>
    <p:extLst>
      <p:ext uri="{BB962C8B-B14F-4D97-AF65-F5344CB8AC3E}">
        <p14:creationId xmlns:p14="http://schemas.microsoft.com/office/powerpoint/2010/main" val="3059675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0DB4D0-E538-3543-9686-AF9A48DA07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1749" y="0"/>
            <a:ext cx="36805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950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E1741E-EEBF-C443-A304-D10B235EEDFF}"/>
              </a:ext>
            </a:extLst>
          </p:cNvPr>
          <p:cNvSpPr txBox="1"/>
          <p:nvPr/>
        </p:nvSpPr>
        <p:spPr>
          <a:xfrm>
            <a:off x="1297333" y="1169496"/>
            <a:ext cx="11833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3B0888-E447-0C4E-B6E5-62F5D930694F}"/>
              </a:ext>
            </a:extLst>
          </p:cNvPr>
          <p:cNvSpPr txBox="1"/>
          <p:nvPr/>
        </p:nvSpPr>
        <p:spPr>
          <a:xfrm>
            <a:off x="1297333" y="1911368"/>
            <a:ext cx="30896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</a:rPr>
              <a:t>Understand how multiple buttons work as INPUTs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</a:rPr>
              <a:t>Understand how to add more components to respond to button input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</a:rPr>
              <a:t>Understand what you can build with an Arduino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F87507-D2E6-5346-90D0-D1DDDCBCD8F3}"/>
              </a:ext>
            </a:extLst>
          </p:cNvPr>
          <p:cNvSpPr txBox="1"/>
          <p:nvPr/>
        </p:nvSpPr>
        <p:spPr>
          <a:xfrm>
            <a:off x="5381112" y="1163745"/>
            <a:ext cx="30027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Success Criteria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83B4EF-701E-2B40-BE74-F5974F8E099B}"/>
              </a:ext>
            </a:extLst>
          </p:cNvPr>
          <p:cNvSpPr txBox="1"/>
          <p:nvPr/>
        </p:nvSpPr>
        <p:spPr>
          <a:xfrm>
            <a:off x="5415298" y="1911367"/>
            <a:ext cx="253041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</a:rPr>
              <a:t>Create a multiple button circuit that reads input from a button</a:t>
            </a:r>
          </a:p>
          <a:p>
            <a:pPr marL="342900" indent="-342900">
              <a:buClr>
                <a:schemeClr val="bg1"/>
              </a:buClr>
              <a:buFont typeface="+mj-lt"/>
              <a:buAutoNum type="arabicPeriod"/>
            </a:pPr>
            <a:r>
              <a:rPr lang="en-US" sz="1800" dirty="0">
                <a:solidFill>
                  <a:schemeClr val="bg1"/>
                </a:solidFill>
              </a:rPr>
              <a:t>Add LEDs to respond to button presses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E7E0F9A-B362-8C49-AA47-9EDAAE9865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000" y="450850"/>
            <a:ext cx="6350000" cy="424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848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D3B2D8-95E5-9444-B7EE-AF8D756FC6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114" y="259087"/>
            <a:ext cx="6475945" cy="462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705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BFF272-8803-F34F-A58B-2081AEAE7E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657" y="334554"/>
            <a:ext cx="6345316" cy="453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495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9C683A5-9F7B-7147-ADD0-D1A03D2AB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640" y="259087"/>
            <a:ext cx="5792646" cy="46974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1165A1-7CD3-A74C-9B95-1EBE0D502803}"/>
              </a:ext>
            </a:extLst>
          </p:cNvPr>
          <p:cNvSpPr txBox="1"/>
          <p:nvPr/>
        </p:nvSpPr>
        <p:spPr>
          <a:xfrm>
            <a:off x="5162837" y="2423130"/>
            <a:ext cx="2528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pinMode(2, INPUT)</a:t>
            </a:r>
          </a:p>
        </p:txBody>
      </p:sp>
    </p:spTree>
    <p:extLst>
      <p:ext uri="{BB962C8B-B14F-4D97-AF65-F5344CB8AC3E}">
        <p14:creationId xmlns:p14="http://schemas.microsoft.com/office/powerpoint/2010/main" val="90034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1E7529-2058-A140-ABEC-B83ECEE6F3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0956" y="206610"/>
            <a:ext cx="5952525" cy="47155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320613-1F61-FF46-95E4-D3D67DF71A74}"/>
              </a:ext>
            </a:extLst>
          </p:cNvPr>
          <p:cNvSpPr txBox="1"/>
          <p:nvPr/>
        </p:nvSpPr>
        <p:spPr>
          <a:xfrm>
            <a:off x="6530548" y="370703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volts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F9F528-80F4-254D-8D17-556BBB26A11D}"/>
              </a:ext>
            </a:extLst>
          </p:cNvPr>
          <p:cNvSpPr txBox="1"/>
          <p:nvPr/>
        </p:nvSpPr>
        <p:spPr>
          <a:xfrm>
            <a:off x="6530548" y="583649"/>
            <a:ext cx="702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 volts</a:t>
            </a:r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E65E9944-948B-DC4D-972D-42833B8C00DA}"/>
              </a:ext>
            </a:extLst>
          </p:cNvPr>
          <p:cNvSpPr/>
          <p:nvPr/>
        </p:nvSpPr>
        <p:spPr>
          <a:xfrm>
            <a:off x="6240162" y="458941"/>
            <a:ext cx="259492" cy="13864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2F751994-1756-D54C-A2D4-F8BE835F9E5B}"/>
              </a:ext>
            </a:extLst>
          </p:cNvPr>
          <p:cNvSpPr/>
          <p:nvPr/>
        </p:nvSpPr>
        <p:spPr>
          <a:xfrm>
            <a:off x="6246336" y="672302"/>
            <a:ext cx="259492" cy="13864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208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5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427C4EE-2058-CA4F-98C0-64C110541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991" y="209948"/>
            <a:ext cx="4879366" cy="4748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34FEFB-3A61-C846-A702-6438C8A28979}"/>
              </a:ext>
            </a:extLst>
          </p:cNvPr>
          <p:cNvSpPr txBox="1"/>
          <p:nvPr/>
        </p:nvSpPr>
        <p:spPr>
          <a:xfrm>
            <a:off x="5375189" y="2399382"/>
            <a:ext cx="266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digitalRead(2) = ?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584F789-1EDB-B341-B966-B3A6BD2C2114}"/>
              </a:ext>
            </a:extLst>
          </p:cNvPr>
          <p:cNvCxnSpPr/>
          <p:nvPr/>
        </p:nvCxnSpPr>
        <p:spPr>
          <a:xfrm>
            <a:off x="5053914" y="883508"/>
            <a:ext cx="0" cy="321276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B45F297-CDD0-0048-8604-B7CB14694579}"/>
              </a:ext>
            </a:extLst>
          </p:cNvPr>
          <p:cNvCxnSpPr/>
          <p:nvPr/>
        </p:nvCxnSpPr>
        <p:spPr>
          <a:xfrm>
            <a:off x="5053914" y="1554892"/>
            <a:ext cx="0" cy="321276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DB965EA-6C20-B546-826C-1D710A43E20B}"/>
              </a:ext>
            </a:extLst>
          </p:cNvPr>
          <p:cNvCxnSpPr>
            <a:cxnSpLocks/>
          </p:cNvCxnSpPr>
          <p:nvPr/>
        </p:nvCxnSpPr>
        <p:spPr>
          <a:xfrm>
            <a:off x="5051855" y="1278925"/>
            <a:ext cx="0" cy="201827"/>
          </a:xfrm>
          <a:prstGeom prst="straightConnector1">
            <a:avLst/>
          </a:prstGeom>
          <a:ln>
            <a:solidFill>
              <a:schemeClr val="tx1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360A7D1-42CA-D94E-8685-7133122E632C}"/>
              </a:ext>
            </a:extLst>
          </p:cNvPr>
          <p:cNvSpPr txBox="1"/>
          <p:nvPr/>
        </p:nvSpPr>
        <p:spPr>
          <a:xfrm>
            <a:off x="6635273" y="259087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LOW</a:t>
            </a:r>
          </a:p>
        </p:txBody>
      </p:sp>
    </p:spTree>
    <p:extLst>
      <p:ext uri="{BB962C8B-B14F-4D97-AF65-F5344CB8AC3E}">
        <p14:creationId xmlns:p14="http://schemas.microsoft.com/office/powerpoint/2010/main" val="3361902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8CD703-6281-EB43-AAC7-325FEF5C8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6757" y="259087"/>
            <a:ext cx="5030672" cy="47350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3160EC-AC35-764C-B46A-69000557E2CB}"/>
              </a:ext>
            </a:extLst>
          </p:cNvPr>
          <p:cNvSpPr txBox="1"/>
          <p:nvPr/>
        </p:nvSpPr>
        <p:spPr>
          <a:xfrm>
            <a:off x="6313997" y="383059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8233C4-D81E-484C-90B7-781117E3294A}"/>
              </a:ext>
            </a:extLst>
          </p:cNvPr>
          <p:cNvSpPr txBox="1"/>
          <p:nvPr/>
        </p:nvSpPr>
        <p:spPr>
          <a:xfrm>
            <a:off x="6313997" y="591064"/>
            <a:ext cx="6335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HIGH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F36B5E3-50C5-EC48-9BBE-ACC2F35D29D3}"/>
              </a:ext>
            </a:extLst>
          </p:cNvPr>
          <p:cNvCxnSpPr/>
          <p:nvPr/>
        </p:nvCxnSpPr>
        <p:spPr>
          <a:xfrm>
            <a:off x="5004486" y="1025611"/>
            <a:ext cx="0" cy="321275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F76E856-3638-0D42-9CC6-23B0A99A9416}"/>
              </a:ext>
            </a:extLst>
          </p:cNvPr>
          <p:cNvCxnSpPr/>
          <p:nvPr/>
        </p:nvCxnSpPr>
        <p:spPr>
          <a:xfrm flipH="1">
            <a:off x="4831492" y="1402492"/>
            <a:ext cx="172994" cy="179173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814360B-226E-5744-962C-740FCE50A741}"/>
              </a:ext>
            </a:extLst>
          </p:cNvPr>
          <p:cNvCxnSpPr/>
          <p:nvPr/>
        </p:nvCxnSpPr>
        <p:spPr>
          <a:xfrm>
            <a:off x="4825314" y="1649627"/>
            <a:ext cx="0" cy="321276"/>
          </a:xfrm>
          <a:prstGeom prst="straightConnector1">
            <a:avLst/>
          </a:prstGeom>
          <a:ln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D476A49-6090-434B-8851-07435F99EF80}"/>
              </a:ext>
            </a:extLst>
          </p:cNvPr>
          <p:cNvSpPr txBox="1"/>
          <p:nvPr/>
        </p:nvSpPr>
        <p:spPr>
          <a:xfrm>
            <a:off x="5146589" y="2441943"/>
            <a:ext cx="266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bg2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digitalRead(2) = ?</a:t>
            </a:r>
          </a:p>
        </p:txBody>
      </p:sp>
    </p:spTree>
    <p:extLst>
      <p:ext uri="{BB962C8B-B14F-4D97-AF65-F5344CB8AC3E}">
        <p14:creationId xmlns:p14="http://schemas.microsoft.com/office/powerpoint/2010/main" val="2356646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/>
    </p:bldLst>
  </p:timing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ne-Following-Robot" id="{F0B58F2F-D524-3C4C-8917-4D17A14A238B}" vid="{4B082FE9-3A54-7449-8DCD-DD13E8FB57D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17191</TotalTime>
  <Words>134</Words>
  <Application>Microsoft Macintosh PowerPoint</Application>
  <PresentationFormat>On-screen Show (16:9)</PresentationFormat>
  <Paragraphs>29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Roboto</vt:lpstr>
      <vt:lpstr>Arial</vt:lpstr>
      <vt:lpstr>Courier New</vt:lpstr>
      <vt:lpstr>Material</vt:lpstr>
      <vt:lpstr>YTP Controller – Part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 following Robot</dc:title>
  <cp:lastModifiedBy>Peter Januarius</cp:lastModifiedBy>
  <cp:revision>78</cp:revision>
  <cp:lastPrinted>2018-03-16T02:25:33Z</cp:lastPrinted>
  <dcterms:modified xsi:type="dcterms:W3CDTF">2018-09-19T05:34:35Z</dcterms:modified>
</cp:coreProperties>
</file>